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4"/>
  </p:sldMasterIdLst>
  <p:notesMasterIdLst>
    <p:notesMasterId r:id="rId15"/>
  </p:notesMasterIdLst>
  <p:sldIdLst>
    <p:sldId id="320" r:id="rId5"/>
    <p:sldId id="321" r:id="rId6"/>
    <p:sldId id="322" r:id="rId7"/>
    <p:sldId id="333" r:id="rId8"/>
    <p:sldId id="325" r:id="rId9"/>
    <p:sldId id="326" r:id="rId10"/>
    <p:sldId id="334" r:id="rId11"/>
    <p:sldId id="328" r:id="rId12"/>
    <p:sldId id="323" r:id="rId13"/>
    <p:sldId id="33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5" autoAdjust="0"/>
    <p:restoredTop sz="95953"/>
  </p:normalViewPr>
  <p:slideViewPr>
    <p:cSldViewPr snapToGrid="0">
      <p:cViewPr varScale="1">
        <p:scale>
          <a:sx n="110" d="100"/>
          <a:sy n="110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B987B-6643-43AA-9B56-509B80CCD0F3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D42F3-CDD5-4B19-B3DB-7C5223465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D42F3-CDD5-4B19-B3DB-7C5223465AF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29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svg"/><Relationship Id="rId7" Type="http://schemas.openxmlformats.org/officeDocument/2006/relationships/image" Target="../media/image7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3.svg"/><Relationship Id="rId4" Type="http://schemas.openxmlformats.org/officeDocument/2006/relationships/image" Target="../media/image3.png"/><Relationship Id="rId9" Type="http://schemas.openxmlformats.org/officeDocument/2006/relationships/image" Target="../media/image9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2.svg"/><Relationship Id="rId7" Type="http://schemas.openxmlformats.org/officeDocument/2006/relationships/image" Target="../media/image5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4.svg"/><Relationship Id="rId4" Type="http://schemas.openxmlformats.org/officeDocument/2006/relationships/image" Target="../media/image2.png"/><Relationship Id="rId9" Type="http://schemas.openxmlformats.org/officeDocument/2006/relationships/image" Target="../media/image75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8.svg"/><Relationship Id="rId7" Type="http://schemas.openxmlformats.org/officeDocument/2006/relationships/image" Target="../media/image17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510.svg"/><Relationship Id="rId4" Type="http://schemas.openxmlformats.org/officeDocument/2006/relationships/image" Target="../media/image8.png"/><Relationship Id="rId9" Type="http://schemas.openxmlformats.org/officeDocument/2006/relationships/image" Target="../media/image11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87D9900-95AD-EC4F-B7E1-959F052103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50000"/>
          <a:stretch>
            <a:fillRect/>
          </a:stretch>
        </p:blipFill>
        <p:spPr>
          <a:xfrm>
            <a:off x="999081" y="2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600C6AD-400C-F5F8-0A07-09147BFB8C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27924"/>
          <a:stretch>
            <a:fillRect/>
          </a:stretch>
        </p:blipFill>
        <p:spPr>
          <a:xfrm>
            <a:off x="0" y="191268"/>
            <a:ext cx="2916372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301EBB8-0583-30D5-D5C9-6064F992C3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2529" b="23302"/>
          <a:stretch>
            <a:fillRect/>
          </a:stretch>
        </p:blipFill>
        <p:spPr>
          <a:xfrm>
            <a:off x="0" y="3632200"/>
            <a:ext cx="3839210" cy="3261166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E425898-E19E-D66B-9FE6-55FE52BAB7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5783E0-630B-D6BD-1914-F6A39C5730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0801" y="1140460"/>
            <a:ext cx="8001256" cy="5166360"/>
          </a:xfrm>
        </p:spPr>
        <p:txBody>
          <a:bodyPr anchor="ctr"/>
          <a:lstStyle>
            <a:lvl1pPr>
              <a:lnSpc>
                <a:spcPct val="75000"/>
              </a:lnSpc>
              <a:spcBef>
                <a:spcPts val="600"/>
              </a:spcBef>
              <a:spcAft>
                <a:spcPts val="1200"/>
              </a:spcAft>
              <a:defRPr sz="72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109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94358" y="2417765"/>
            <a:ext cx="6680202" cy="3967795"/>
          </a:xfrm>
        </p:spPr>
        <p:txBody>
          <a:bodyPr lIns="45720"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740664" indent="-283464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823200" y="2417763"/>
            <a:ext cx="3838248" cy="3967794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B30A748-E024-5BE9-6F18-C8904170762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66724" y="2417763"/>
            <a:ext cx="11094724" cy="396779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7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2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697707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005773" y="2392440"/>
            <a:ext cx="3655675" cy="396779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73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19982B1-35C2-DE4A-CC6C-C7EF3864FD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1330D7F-AB80-0985-7B65-80D66CC841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51653" b="49194"/>
          <a:stretch>
            <a:fillRect/>
          </a:stretch>
        </p:blipFill>
        <p:spPr>
          <a:xfrm>
            <a:off x="10095411" y="4663440"/>
            <a:ext cx="2121988" cy="2229926"/>
          </a:xfrm>
          <a:custGeom>
            <a:avLst/>
            <a:gdLst>
              <a:gd name="connsiteX0" fmla="*/ 0 w 2121988"/>
              <a:gd name="connsiteY0" fmla="*/ 0 h 2229926"/>
              <a:gd name="connsiteX1" fmla="*/ 2121988 w 2121988"/>
              <a:gd name="connsiteY1" fmla="*/ 0 h 2229926"/>
              <a:gd name="connsiteX2" fmla="*/ 2121988 w 2121988"/>
              <a:gd name="connsiteY2" fmla="*/ 2229926 h 2229926"/>
              <a:gd name="connsiteX3" fmla="*/ 0 w 2121988"/>
              <a:gd name="connsiteY3" fmla="*/ 2229926 h 22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988" h="2229926">
                <a:moveTo>
                  <a:pt x="0" y="0"/>
                </a:moveTo>
                <a:lnTo>
                  <a:pt x="2121988" y="0"/>
                </a:lnTo>
                <a:lnTo>
                  <a:pt x="2121988" y="2229926"/>
                </a:lnTo>
                <a:lnTo>
                  <a:pt x="0" y="2229926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55AA66F-C4B1-E34A-8E6B-F893310B2E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50000"/>
          <a:stretch>
            <a:fillRect/>
          </a:stretch>
        </p:blipFill>
        <p:spPr>
          <a:xfrm>
            <a:off x="6228080" y="2"/>
            <a:ext cx="4046220" cy="2194559"/>
          </a:xfrm>
          <a:custGeom>
            <a:avLst/>
            <a:gdLst>
              <a:gd name="connsiteX0" fmla="*/ 0 w 4046220"/>
              <a:gd name="connsiteY0" fmla="*/ 0 h 2194559"/>
              <a:gd name="connsiteX1" fmla="*/ 4046220 w 4046220"/>
              <a:gd name="connsiteY1" fmla="*/ 0 h 2194559"/>
              <a:gd name="connsiteX2" fmla="*/ 4046220 w 4046220"/>
              <a:gd name="connsiteY2" fmla="*/ 2194559 h 2194559"/>
              <a:gd name="connsiteX3" fmla="*/ 0 w 40462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220" h="2194559">
                <a:moveTo>
                  <a:pt x="0" y="0"/>
                </a:moveTo>
                <a:lnTo>
                  <a:pt x="4046220" y="0"/>
                </a:lnTo>
                <a:lnTo>
                  <a:pt x="40462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5700ADD-BC9D-410F-D6AC-1D0E4F1043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l="50000" b="30164"/>
          <a:stretch>
            <a:fillRect/>
          </a:stretch>
        </p:blipFill>
        <p:spPr>
          <a:xfrm>
            <a:off x="0" y="3923964"/>
            <a:ext cx="2194560" cy="2969402"/>
          </a:xfrm>
          <a:custGeom>
            <a:avLst/>
            <a:gdLst>
              <a:gd name="connsiteX0" fmla="*/ 0 w 2194560"/>
              <a:gd name="connsiteY0" fmla="*/ 0 h 2969402"/>
              <a:gd name="connsiteX1" fmla="*/ 2194560 w 2194560"/>
              <a:gd name="connsiteY1" fmla="*/ 0 h 2969402"/>
              <a:gd name="connsiteX2" fmla="*/ 2194560 w 2194560"/>
              <a:gd name="connsiteY2" fmla="*/ 2969402 h 2969402"/>
              <a:gd name="connsiteX3" fmla="*/ 0 w 2194560"/>
              <a:gd name="connsiteY3" fmla="*/ 2969402 h 296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4560" h="2969402">
                <a:moveTo>
                  <a:pt x="0" y="0"/>
                </a:moveTo>
                <a:lnTo>
                  <a:pt x="2194560" y="0"/>
                </a:lnTo>
                <a:lnTo>
                  <a:pt x="2194560" y="2969402"/>
                </a:lnTo>
                <a:lnTo>
                  <a:pt x="0" y="2969402"/>
                </a:lnTo>
                <a:close/>
              </a:path>
            </a:pathLst>
          </a:cu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9091067-F6AB-B1C8-2F06-423B82E6E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807" y="1049447"/>
            <a:ext cx="5910270" cy="5094386"/>
          </a:xfrm>
        </p:spPr>
        <p:txBody>
          <a:bodyPr rIns="0" anchor="ctr"/>
          <a:lstStyle>
            <a:lvl1pPr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4F7BB3-A204-D529-DD36-39D4311F354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5077" y="1049447"/>
            <a:ext cx="4922837" cy="509438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2800" b="0"/>
            </a:lvl1pPr>
            <a:lvl2pPr>
              <a:lnSpc>
                <a:spcPct val="100000"/>
              </a:lnSpc>
              <a:spcBef>
                <a:spcPts val="1000"/>
              </a:spcBef>
              <a:defRPr sz="2400" b="0"/>
            </a:lvl2pPr>
            <a:lvl3pPr>
              <a:lnSpc>
                <a:spcPct val="100000"/>
              </a:lnSpc>
              <a:spcBef>
                <a:spcPts val="1000"/>
              </a:spcBef>
              <a:defRPr sz="2000" b="0"/>
            </a:lvl3pPr>
            <a:lvl4pPr>
              <a:lnSpc>
                <a:spcPct val="100000"/>
              </a:lnSpc>
              <a:spcBef>
                <a:spcPts val="1000"/>
              </a:spcBef>
              <a:defRPr sz="1800" b="0"/>
            </a:lvl4pPr>
            <a:lvl5pPr>
              <a:lnSpc>
                <a:spcPct val="100000"/>
              </a:lnSpc>
              <a:spcBef>
                <a:spcPts val="1000"/>
              </a:spcBef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4331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7" y="1091885"/>
            <a:ext cx="5130734" cy="5048973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8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4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20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800" b="0"/>
            </a:lvl4pPr>
            <a:lvl5pPr marL="2057400" indent="-2286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AutoNum type="arabicPeriod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1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7472374" cy="1913892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6723" y="3152220"/>
            <a:ext cx="6977077" cy="3264017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D50F62-7F43-2FBB-55E3-23F6293970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9100" y="1096963"/>
            <a:ext cx="4152900" cy="57610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3464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18A9A4E-F149-44F8-9FAE-8ABA2BD26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50000"/>
          <a:stretch>
            <a:fillRect/>
          </a:stretch>
        </p:blipFill>
        <p:spPr>
          <a:xfrm flipV="1">
            <a:off x="1881504" y="4663441"/>
            <a:ext cx="4389120" cy="2194559"/>
          </a:xfrm>
          <a:custGeom>
            <a:avLst/>
            <a:gdLst>
              <a:gd name="connsiteX0" fmla="*/ 0 w 4389120"/>
              <a:gd name="connsiteY0" fmla="*/ 0 h 2194559"/>
              <a:gd name="connsiteX1" fmla="*/ 4389120 w 4389120"/>
              <a:gd name="connsiteY1" fmla="*/ 0 h 2194559"/>
              <a:gd name="connsiteX2" fmla="*/ 4389120 w 4389120"/>
              <a:gd name="connsiteY2" fmla="*/ 2194559 h 2194559"/>
              <a:gd name="connsiteX3" fmla="*/ 0 w 4389120"/>
              <a:gd name="connsiteY3" fmla="*/ 2194559 h 219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2194559">
                <a:moveTo>
                  <a:pt x="0" y="0"/>
                </a:moveTo>
                <a:lnTo>
                  <a:pt x="4389120" y="0"/>
                </a:lnTo>
                <a:lnTo>
                  <a:pt x="4389120" y="2194559"/>
                </a:lnTo>
                <a:lnTo>
                  <a:pt x="0" y="2194559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44170C3-9FB6-324B-DD88-972B181F5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49956" r="-1"/>
          <a:stretch/>
        </p:blipFill>
        <p:spPr>
          <a:xfrm flipH="1">
            <a:off x="10185174" y="1234440"/>
            <a:ext cx="2024907" cy="4389120"/>
          </a:xfrm>
          <a:custGeom>
            <a:avLst/>
            <a:gdLst>
              <a:gd name="connsiteX0" fmla="*/ 0 w 2916372"/>
              <a:gd name="connsiteY0" fmla="*/ 0 h 4389120"/>
              <a:gd name="connsiteX1" fmla="*/ 2916372 w 2916372"/>
              <a:gd name="connsiteY1" fmla="*/ 0 h 4389120"/>
              <a:gd name="connsiteX2" fmla="*/ 2916372 w 2916372"/>
              <a:gd name="connsiteY2" fmla="*/ 4389120 h 4389120"/>
              <a:gd name="connsiteX3" fmla="*/ 0 w 2916372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6372" h="4389120">
                <a:moveTo>
                  <a:pt x="0" y="0"/>
                </a:moveTo>
                <a:lnTo>
                  <a:pt x="2916372" y="0"/>
                </a:lnTo>
                <a:lnTo>
                  <a:pt x="2916372" y="4389120"/>
                </a:lnTo>
                <a:lnTo>
                  <a:pt x="0" y="4389120"/>
                </a:lnTo>
                <a:close/>
              </a:path>
            </a:pathLst>
          </a:cu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091CD0-1D83-5BBE-A26C-2D7EAF8589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12529" t="-1" b="51667"/>
          <a:stretch/>
        </p:blipFill>
        <p:spPr>
          <a:xfrm flipV="1">
            <a:off x="0" y="-1"/>
            <a:ext cx="3839210" cy="2055127"/>
          </a:xfrm>
          <a:custGeom>
            <a:avLst/>
            <a:gdLst>
              <a:gd name="connsiteX0" fmla="*/ 0 w 3839210"/>
              <a:gd name="connsiteY0" fmla="*/ 0 h 3261166"/>
              <a:gd name="connsiteX1" fmla="*/ 3839210 w 3839210"/>
              <a:gd name="connsiteY1" fmla="*/ 0 h 3261166"/>
              <a:gd name="connsiteX2" fmla="*/ 3839210 w 3839210"/>
              <a:gd name="connsiteY2" fmla="*/ 3261166 h 3261166"/>
              <a:gd name="connsiteX3" fmla="*/ 0 w 3839210"/>
              <a:gd name="connsiteY3" fmla="*/ 3261166 h 326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210" h="3261166">
                <a:moveTo>
                  <a:pt x="0" y="0"/>
                </a:moveTo>
                <a:lnTo>
                  <a:pt x="3839210" y="0"/>
                </a:lnTo>
                <a:lnTo>
                  <a:pt x="3839210" y="3261166"/>
                </a:lnTo>
                <a:lnTo>
                  <a:pt x="0" y="3261166"/>
                </a:lnTo>
                <a:close/>
              </a:path>
            </a:pathLst>
          </a:cu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5" y="1097237"/>
            <a:ext cx="11076631" cy="2885630"/>
          </a:xfrm>
        </p:spPr>
        <p:txBody>
          <a:bodyPr lIns="0" rIns="0"/>
          <a:lstStyle>
            <a:lvl1pPr>
              <a:defRPr sz="72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05300" y="4059067"/>
            <a:ext cx="7338056" cy="269225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800" b="0"/>
            </a:lvl1pPr>
            <a:lvl2pPr marL="457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400" b="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2000" b="0"/>
            </a:lvl3pPr>
            <a:lvl4pPr marL="1371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800" b="0"/>
            </a:lvl4pPr>
            <a:lvl5pPr marL="1828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+mj-lt"/>
              <a:buNone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56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Content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5011113" cy="5048974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70316" y="1091885"/>
            <a:ext cx="5273043" cy="5056747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8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4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311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65" y="3870960"/>
            <a:ext cx="11533835" cy="2941320"/>
          </a:xfrm>
        </p:spPr>
        <p:txBody>
          <a:bodyPr lIns="0" tIns="0" rIns="0" bIns="0" anchor="ctr"/>
          <a:lstStyle>
            <a:lvl1pPr>
              <a:lnSpc>
                <a:spcPct val="75000"/>
              </a:lnSpc>
              <a:spcBef>
                <a:spcPts val="1000"/>
              </a:spcBef>
              <a:spcAft>
                <a:spcPts val="600"/>
              </a:spcAft>
              <a:defRPr sz="7200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506222-0BCA-9701-399C-0CF92FA231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1112500" cy="37719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98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+ Cont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0DABCC-5F7F-4B44-B780-46F5D46079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33638"/>
            <a:ext cx="5821363" cy="39671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57926" y="2433005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1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6726" y="2392441"/>
            <a:ext cx="530352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67472" y="2392441"/>
            <a:ext cx="5303523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4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1"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D17B18E-FE26-116A-87BB-F2B14941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726" y="1097238"/>
            <a:ext cx="11094723" cy="1207457"/>
          </a:xfrm>
        </p:spPr>
        <p:txBody>
          <a:bodyPr lIns="0"/>
          <a:lstStyle>
            <a:lvl1pPr>
              <a:defRPr sz="4400" spc="-15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EB1FEE7-93DB-2CE9-DCDC-716894A7C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42880" y="517325"/>
            <a:ext cx="911963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3200" b="1" i="0">
                <a:solidFill>
                  <a:schemeClr val="bg1"/>
                </a:solidFill>
                <a:latin typeface="+mn-lt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631A2C5-44A9-8EF8-E747-353DD34AB2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1487" y="2392441"/>
            <a:ext cx="3456633" cy="3967795"/>
          </a:xfrm>
        </p:spPr>
        <p:txBody>
          <a:bodyPr>
            <a:normAutofit/>
          </a:bodyPr>
          <a:lstStyle>
            <a:lvl1pPr marL="347472" indent="-347472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800" b="0"/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 b="0"/>
            </a:lvl3pPr>
            <a:lvl4pPr marL="17145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b="0"/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2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76C322-4595-4F82-C8A6-C97FC28C12A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01538" y="2392441"/>
            <a:ext cx="6969458" cy="396779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None/>
              <a:defRPr sz="2000" b="0"/>
            </a:lvl1pPr>
            <a:lvl2pPr marL="34747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2pPr>
            <a:lvl3pPr marL="71323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3pPr>
            <a:lvl4pPr marL="1078992" indent="-34290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4pPr>
            <a:lvl5pPr marL="1837944" indent="-28575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20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FEADB-D66E-282A-67E4-D956C95B48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48639" y="709368"/>
            <a:ext cx="10043161" cy="639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E73CB4F7-C5C8-2612-B625-01F8BC9487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441049" y="602835"/>
            <a:ext cx="202311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806" y="1432518"/>
            <a:ext cx="7958331" cy="22376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1808" y="3696004"/>
            <a:ext cx="7796540" cy="2379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88E8CDA-4B53-1285-4909-D3A5FB6B3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3671" y="459077"/>
            <a:ext cx="2267211" cy="480363"/>
          </a:xfrm>
          <a:prstGeom prst="rect">
            <a:avLst/>
          </a:prstGeom>
        </p:spPr>
        <p:txBody>
          <a:bodyPr vert="horz" lIns="0" tIns="0" rIns="91440" bIns="18288" rtlCol="0" anchor="ctr"/>
          <a:lstStyle>
            <a:lvl1pPr algn="l">
              <a:defRPr sz="12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0A2341-0273-5256-69F5-7D63AFB9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9025" y="459081"/>
            <a:ext cx="789138" cy="48036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4000" b="1" i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76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 cap="none" spc="-300">
          <a:solidFill>
            <a:schemeClr val="bg1"/>
          </a:solidFill>
          <a:effectLst/>
          <a:latin typeface="+mj-lt"/>
          <a:ea typeface="+mj-ea"/>
          <a:cs typeface="Kalinga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20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8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6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4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None/>
        <a:defRPr sz="1200" b="1" i="0" kern="1200" spc="0">
          <a:solidFill>
            <a:schemeClr val="bg1"/>
          </a:solidFill>
          <a:effectLst/>
          <a:latin typeface="+mn-lt"/>
          <a:ea typeface="+mn-ea"/>
          <a:cs typeface="Kalinga" panose="020B0502040204020203" pitchFamily="34" charset="0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8" y="134033"/>
            <a:ext cx="1353136" cy="11249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3014" y="496440"/>
            <a:ext cx="940904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accent5">
                    <a:lumMod val="50000"/>
                  </a:schemeClr>
                </a:solidFill>
              </a:rPr>
              <a:t>TASK ASSIGNED DURING THE TENURE OF FELLOWSHIP</a:t>
            </a:r>
            <a:endParaRPr lang="en-I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753" y="1457739"/>
            <a:ext cx="34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NAME</a:t>
            </a:r>
            <a:r>
              <a:rPr lang="en-IN" b="1" dirty="0" smtClean="0"/>
              <a:t> </a:t>
            </a:r>
            <a:r>
              <a:rPr lang="en-IN" b="1" dirty="0" smtClean="0">
                <a:solidFill>
                  <a:srgbClr val="FF0000"/>
                </a:solidFill>
              </a:rPr>
              <a:t>:</a:t>
            </a:r>
            <a:r>
              <a:rPr lang="en-IN" b="1" dirty="0" smtClean="0"/>
              <a:t> </a:t>
            </a:r>
            <a:r>
              <a:rPr lang="en-IN" b="1" dirty="0" smtClean="0">
                <a:solidFill>
                  <a:srgbClr val="002060"/>
                </a:solidFill>
              </a:rPr>
              <a:t>PRANAV PRAKASH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2115" y="1431235"/>
            <a:ext cx="527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DESIGNATION</a:t>
            </a:r>
            <a:r>
              <a:rPr lang="en-IN" b="1" dirty="0" smtClean="0"/>
              <a:t> </a:t>
            </a:r>
            <a:r>
              <a:rPr lang="en-IN" b="1" dirty="0" smtClean="0">
                <a:solidFill>
                  <a:srgbClr val="FF0000"/>
                </a:solidFill>
              </a:rPr>
              <a:t>:</a:t>
            </a:r>
            <a:r>
              <a:rPr lang="en-IN" b="1" dirty="0" smtClean="0"/>
              <a:t> </a:t>
            </a:r>
            <a:r>
              <a:rPr lang="en-IN" b="1" dirty="0" smtClean="0">
                <a:solidFill>
                  <a:srgbClr val="002060"/>
                </a:solidFill>
              </a:rPr>
              <a:t>JUNIOR RESEARCH FELLOW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603776"/>
              </p:ext>
            </p:extLst>
          </p:nvPr>
        </p:nvGraphicFramePr>
        <p:xfrm>
          <a:off x="1923014" y="2786743"/>
          <a:ext cx="8993047" cy="264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197"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Sl. No.</a:t>
                      </a:r>
                    </a:p>
                  </a:txBody>
                  <a:tcPr marL="91438" marR="91438" marT="45648" marB="45648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Task Assigned</a:t>
                      </a:r>
                      <a:endParaRPr lang="en-US" sz="1600" b="1" kern="1200" dirty="0">
                        <a:solidFill>
                          <a:srgbClr val="00206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8" marR="91438" marT="45648" marB="45648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5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1.</a:t>
                      </a:r>
                    </a:p>
                  </a:txBody>
                  <a:tcPr marL="91438" marR="91438" marT="45648" marB="45648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Development of Fitment Tester/ Leak Tester Mk-II: for NBC</a:t>
                      </a:r>
                      <a:r>
                        <a:rPr lang="en-US" sz="1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Respirator</a:t>
                      </a:r>
                      <a:endParaRPr 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38" marR="91438" marT="45648" marB="45648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97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2.</a:t>
                      </a:r>
                    </a:p>
                  </a:txBody>
                  <a:tcPr marL="91438" marR="91438" marT="45648" marB="45648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Software development</a:t>
                      </a:r>
                      <a:r>
                        <a:rPr lang="en-US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of</a:t>
                      </a:r>
                      <a:r>
                        <a:rPr lang="en-US" sz="1600" b="1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Test Jig (Test Simulator) for ECU</a:t>
                      </a:r>
                      <a:endParaRPr 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38" marR="91438" marT="45648" marB="45648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08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3.</a:t>
                      </a:r>
                    </a:p>
                  </a:txBody>
                  <a:tcPr marL="91438" marR="91438" marT="45648" marB="45648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Preparation of User Manual &amp; Animated Video</a:t>
                      </a:r>
                      <a:r>
                        <a:rPr lang="en-IN" sz="1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Presentation </a:t>
                      </a:r>
                      <a:r>
                        <a:rPr lang="en-IN" sz="16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 Fitment</a:t>
                      </a:r>
                      <a:r>
                        <a:rPr lang="en-IN" sz="1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Tester/Leak Tester</a:t>
                      </a:r>
                      <a:r>
                        <a:rPr lang="en-IN" sz="16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Mk-II: </a:t>
                      </a:r>
                      <a:endParaRPr lang="en-US" altLang="en-US" sz="16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8" marR="91438" marT="45648" marB="45648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69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4.</a:t>
                      </a:r>
                    </a:p>
                  </a:txBody>
                  <a:tcPr marL="91438" marR="91438" marT="45648" marB="45648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Additional</a:t>
                      </a:r>
                      <a:r>
                        <a:rPr lang="en-IN" sz="1600" b="1" kern="1200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Technical and Research</a:t>
                      </a:r>
                      <a:r>
                        <a:rPr lang="en-IN" sz="1600" b="1" kern="12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6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activities</a:t>
                      </a:r>
                    </a:p>
                  </a:txBody>
                  <a:tcPr marT="45704" marB="45704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945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8" y="134033"/>
            <a:ext cx="1353136" cy="1124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3014" y="496440"/>
            <a:ext cx="940904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accent5">
                    <a:lumMod val="50000"/>
                  </a:schemeClr>
                </a:solidFill>
              </a:rPr>
              <a:t>FUTURE PLANS</a:t>
            </a:r>
            <a:endParaRPr lang="en-I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2039" y="1768839"/>
            <a:ext cx="7495082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</a:rPr>
              <a:t>Electro mechanical system modelling and simulation studies</a:t>
            </a:r>
            <a:r>
              <a:rPr lang="en-IN" dirty="0" smtClean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4884" y="6232898"/>
            <a:ext cx="250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SIMULATION MODEL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2039" y="3356466"/>
            <a:ext cx="7495082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</a:rPr>
              <a:t>Development and certification of Test jig under upcoming project for ILSS for LCA AF Mk-II</a:t>
            </a:r>
            <a:r>
              <a:rPr lang="en-IN" dirty="0" smtClean="0">
                <a:solidFill>
                  <a:srgbClr val="002060"/>
                </a:solidFill>
              </a:rPr>
              <a:t>.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512039" y="2433136"/>
            <a:ext cx="7495082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rgbClr val="002060"/>
                </a:solidFill>
              </a:rPr>
              <a:t>Complete software development of FT/LT Mk-II for technology transfer (</a:t>
            </a:r>
            <a:r>
              <a:rPr lang="en-IN" dirty="0" err="1">
                <a:solidFill>
                  <a:srgbClr val="002060"/>
                </a:solidFill>
              </a:rPr>
              <a:t>ToT</a:t>
            </a:r>
            <a:r>
              <a:rPr lang="en-IN" dirty="0">
                <a:solidFill>
                  <a:srgbClr val="002060"/>
                </a:solidFill>
              </a:rPr>
              <a:t>) activities</a:t>
            </a:r>
            <a:r>
              <a:rPr lang="en-IN" dirty="0" smtClean="0">
                <a:solidFill>
                  <a:srgbClr val="002060"/>
                </a:solidFill>
              </a:rPr>
              <a:t>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5384800" y="5309568"/>
            <a:ext cx="50364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59" y="1390551"/>
            <a:ext cx="4139866" cy="484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51"/>
            <a:ext cx="1353136" cy="1124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3136" y="258802"/>
            <a:ext cx="1002439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rgbClr val="002060"/>
                </a:solidFill>
              </a:rPr>
              <a:t>Development of Fitment Tester/ Leak Tester Mk-II: for NBC Respirator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22959" y="793031"/>
            <a:ext cx="40180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solidFill>
                  <a:srgbClr val="FF0000"/>
                </a:solidFill>
              </a:rPr>
              <a:t>CAUSE OF INVENTION: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NBC respirators, designed to protect wearers from inhaling </a:t>
            </a:r>
            <a:r>
              <a:rPr lang="en-US" sz="1600" dirty="0" smtClean="0">
                <a:solidFill>
                  <a:srgbClr val="002060"/>
                </a:solidFill>
              </a:rPr>
              <a:t>pollutants </a:t>
            </a:r>
            <a:r>
              <a:rPr lang="en-US" sz="1600" dirty="0">
                <a:solidFill>
                  <a:srgbClr val="002060"/>
                </a:solidFill>
              </a:rPr>
              <a:t>and toxic </a:t>
            </a:r>
            <a:r>
              <a:rPr lang="en-US" sz="1600" dirty="0" smtClean="0">
                <a:solidFill>
                  <a:srgbClr val="002060"/>
                </a:solidFill>
              </a:rPr>
              <a:t>gases but due to </a:t>
            </a:r>
            <a:r>
              <a:rPr lang="en-US" sz="1600" dirty="0">
                <a:solidFill>
                  <a:srgbClr val="002060"/>
                </a:solidFill>
              </a:rPr>
              <a:t>variability in facial dimensions of every </a:t>
            </a:r>
            <a:r>
              <a:rPr lang="en-US" sz="1600" dirty="0" smtClean="0">
                <a:solidFill>
                  <a:srgbClr val="002060"/>
                </a:solidFill>
              </a:rPr>
              <a:t>personnel </a:t>
            </a:r>
            <a:r>
              <a:rPr lang="en-US" sz="1600" dirty="0">
                <a:solidFill>
                  <a:srgbClr val="002060"/>
                </a:solidFill>
              </a:rPr>
              <a:t>determining the right </a:t>
            </a:r>
            <a:r>
              <a:rPr lang="en-US" sz="1600" dirty="0" smtClean="0">
                <a:solidFill>
                  <a:srgbClr val="002060"/>
                </a:solidFill>
              </a:rPr>
              <a:t>fit </a:t>
            </a:r>
            <a:r>
              <a:rPr lang="en-US" sz="1600" dirty="0">
                <a:solidFill>
                  <a:srgbClr val="002060"/>
                </a:solidFill>
              </a:rPr>
              <a:t>of NBC respirator is a major </a:t>
            </a:r>
            <a:r>
              <a:rPr lang="en-US" sz="1600" dirty="0" smtClean="0">
                <a:solidFill>
                  <a:srgbClr val="002060"/>
                </a:solidFill>
              </a:rPr>
              <a:t>challenge.</a:t>
            </a:r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13544" y="3859382"/>
            <a:ext cx="752749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solidFill>
                  <a:srgbClr val="FF0000"/>
                </a:solidFill>
              </a:rPr>
              <a:t>FUNCTION: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</a:rPr>
              <a:t>FT/LT Mk-II assesses </a:t>
            </a:r>
            <a:r>
              <a:rPr lang="en-US" sz="1600" dirty="0">
                <a:solidFill>
                  <a:srgbClr val="002060"/>
                </a:solidFill>
              </a:rPr>
              <a:t>multiple pneumatic parameters to determine if </a:t>
            </a:r>
            <a:r>
              <a:rPr lang="en-US" sz="1600" dirty="0" smtClean="0">
                <a:solidFill>
                  <a:srgbClr val="002060"/>
                </a:solidFill>
              </a:rPr>
              <a:t>the respirator </a:t>
            </a:r>
            <a:r>
              <a:rPr lang="en-US" sz="1600" dirty="0">
                <a:solidFill>
                  <a:srgbClr val="002060"/>
                </a:solidFill>
              </a:rPr>
              <a:t>is suitable for use in NBC </a:t>
            </a:r>
            <a:r>
              <a:rPr lang="en-US" sz="1600" dirty="0" smtClean="0">
                <a:solidFill>
                  <a:srgbClr val="002060"/>
                </a:solidFill>
              </a:rPr>
              <a:t>environments.</a:t>
            </a:r>
          </a:p>
          <a:p>
            <a:pPr algn="just"/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</a:rPr>
              <a:t>Equipped with provisions to test NBC mask’s </a:t>
            </a:r>
            <a:r>
              <a:rPr lang="en-US" sz="1600" dirty="0">
                <a:solidFill>
                  <a:srgbClr val="002060"/>
                </a:solidFill>
              </a:rPr>
              <a:t>available worldwide </a:t>
            </a:r>
            <a:r>
              <a:rPr lang="en-US" sz="1600" dirty="0" smtClean="0">
                <a:solidFill>
                  <a:srgbClr val="002060"/>
                </a:solidFill>
              </a:rPr>
              <a:t>with external canister ports. </a:t>
            </a:r>
          </a:p>
          <a:p>
            <a:pPr algn="just"/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</a:rPr>
              <a:t>Capable to generate quick and reliable results irrespective of geographical locations. </a:t>
            </a:r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4FD055C-9390-5B99-3A56-16D5ABAC3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77534" y="178548"/>
            <a:ext cx="327013" cy="480364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1229" y="5881520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NBC Mask with Canister Port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25" y="1236668"/>
            <a:ext cx="3365024" cy="1730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922" y="2793579"/>
            <a:ext cx="3398118" cy="9867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659" y="3693909"/>
            <a:ext cx="3368490" cy="21876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328" y="2997449"/>
            <a:ext cx="374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Fitment Tester/ Leak Tester Mk-II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6019" y="3087049"/>
            <a:ext cx="310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Varying Facial Dimensions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3480" y="939632"/>
            <a:ext cx="3773687" cy="22094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95623" y="371280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Final Result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3644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D055C-9390-5B99-3A56-16D5ABAC3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7515" y="180259"/>
            <a:ext cx="309875" cy="48036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25"/>
            <a:ext cx="1353136" cy="1124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3136" y="264177"/>
            <a:ext cx="1005437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rgbClr val="002060"/>
                </a:solidFill>
              </a:rPr>
              <a:t>Development of Fitment Tester/ Leak Tester Mk-II: for NBC Respirator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558" y="4103008"/>
            <a:ext cx="3266642" cy="21345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2496" y="1261292"/>
            <a:ext cx="52647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solidFill>
                  <a:srgbClr val="FF0000"/>
                </a:solidFill>
              </a:rPr>
              <a:t>MY CONTRIBUTIONS:</a:t>
            </a:r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Designing of Pneumatic Circuit</a:t>
            </a:r>
          </a:p>
          <a:p>
            <a:pPr algn="just"/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Literature survey to determine NBC parameters.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Execution </a:t>
            </a:r>
            <a:r>
              <a:rPr lang="en-IN" sz="1600" dirty="0">
                <a:solidFill>
                  <a:srgbClr val="002060"/>
                </a:solidFill>
              </a:rPr>
              <a:t>of “Water Fill Test” in order to determine in-mask effective volume</a:t>
            </a:r>
            <a:r>
              <a:rPr lang="en-IN" sz="1600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Development </a:t>
            </a:r>
            <a:r>
              <a:rPr lang="en-IN" sz="1600" dirty="0">
                <a:solidFill>
                  <a:srgbClr val="002060"/>
                </a:solidFill>
              </a:rPr>
              <a:t>of Software Algorithm.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64183" y="6237603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Algorithm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" r="15947"/>
          <a:stretch/>
        </p:blipFill>
        <p:spPr>
          <a:xfrm>
            <a:off x="610426" y="3957714"/>
            <a:ext cx="5056832" cy="23534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27734" y="6237603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User Trials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8293" b="14303"/>
          <a:stretch/>
        </p:blipFill>
        <p:spPr>
          <a:xfrm>
            <a:off x="6299022" y="822975"/>
            <a:ext cx="5595015" cy="230415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337469" y="3029521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Pneumatic Block Diagram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763" y="3485907"/>
            <a:ext cx="2641537" cy="27855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62246" y="631117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International Standard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60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28368" y="183922"/>
            <a:ext cx="758293" cy="48036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111" y="1192399"/>
            <a:ext cx="522333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u="sng" dirty="0">
                <a:solidFill>
                  <a:srgbClr val="FF0000"/>
                </a:solidFill>
              </a:rPr>
              <a:t>MY CONTRIBUTIONS:</a:t>
            </a:r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Characterisation </a:t>
            </a:r>
            <a:r>
              <a:rPr lang="en-IN" sz="1600" dirty="0">
                <a:solidFill>
                  <a:srgbClr val="002060"/>
                </a:solidFill>
              </a:rPr>
              <a:t>of multiple transducers</a:t>
            </a:r>
            <a:r>
              <a:rPr lang="en-IN" sz="1600" dirty="0" smtClean="0">
                <a:solidFill>
                  <a:srgbClr val="002060"/>
                </a:solidFill>
              </a:rPr>
              <a:t>.</a:t>
            </a:r>
          </a:p>
          <a:p>
            <a:pPr algn="just"/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Interfacing </a:t>
            </a:r>
            <a:r>
              <a:rPr lang="en-IN" sz="1600" dirty="0">
                <a:solidFill>
                  <a:srgbClr val="002060"/>
                </a:solidFill>
              </a:rPr>
              <a:t>of transducers </a:t>
            </a:r>
            <a:r>
              <a:rPr lang="en-IN" sz="1600" dirty="0" smtClean="0">
                <a:solidFill>
                  <a:srgbClr val="002060"/>
                </a:solidFill>
              </a:rPr>
              <a:t>with the system.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Designing </a:t>
            </a:r>
            <a:r>
              <a:rPr lang="en-IN" sz="1600" dirty="0">
                <a:solidFill>
                  <a:srgbClr val="002060"/>
                </a:solidFill>
              </a:rPr>
              <a:t>&amp; software simulation of electrical circuit.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Programming </a:t>
            </a:r>
            <a:r>
              <a:rPr lang="en-IN" sz="1600" dirty="0">
                <a:solidFill>
                  <a:srgbClr val="002060"/>
                </a:solidFill>
              </a:rPr>
              <a:t>of FT/LT Mk-II </a:t>
            </a:r>
            <a:r>
              <a:rPr lang="en-IN" sz="1600" dirty="0" smtClean="0">
                <a:solidFill>
                  <a:srgbClr val="002060"/>
                </a:solidFill>
              </a:rPr>
              <a:t>microcontroller.</a:t>
            </a:r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Assembling of </a:t>
            </a:r>
            <a:r>
              <a:rPr lang="en-IN" sz="1600" dirty="0">
                <a:solidFill>
                  <a:srgbClr val="002060"/>
                </a:solidFill>
              </a:rPr>
              <a:t>electronic circuit.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Multiple </a:t>
            </a:r>
            <a:r>
              <a:rPr lang="en-IN" sz="1600" dirty="0">
                <a:solidFill>
                  <a:srgbClr val="002060"/>
                </a:solidFill>
              </a:rPr>
              <a:t>user trials </a:t>
            </a:r>
            <a:r>
              <a:rPr lang="en-IN" sz="1600" dirty="0" smtClean="0">
                <a:solidFill>
                  <a:srgbClr val="002060"/>
                </a:solidFill>
              </a:rPr>
              <a:t>conducted and data recorded</a:t>
            </a:r>
            <a:endParaRPr lang="en-IN" sz="1600" dirty="0">
              <a:solidFill>
                <a:srgbClr val="002060"/>
              </a:solidFill>
            </a:endParaRPr>
          </a:p>
          <a:p>
            <a:endParaRPr lang="en-IN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25"/>
            <a:ext cx="1353136" cy="11249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3136" y="264177"/>
            <a:ext cx="1005437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rgbClr val="002060"/>
                </a:solidFill>
              </a:rPr>
              <a:t>Development of Fitment Tester/ Leak Tester Mk-II: for NBC Respirator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208" y="297469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Characterisation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91368" y="325661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Electronic Circuit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693" y="826638"/>
            <a:ext cx="2708708" cy="21683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71509" y="1072859"/>
            <a:ext cx="1444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err="1" smtClean="0">
                <a:solidFill>
                  <a:srgbClr val="002060"/>
                </a:solidFill>
              </a:rPr>
              <a:t>Vout</a:t>
            </a:r>
            <a:r>
              <a:rPr lang="en-IN" sz="1400" b="1" dirty="0" smtClean="0">
                <a:solidFill>
                  <a:srgbClr val="002060"/>
                </a:solidFill>
              </a:rPr>
              <a:t> v/s FLOW</a:t>
            </a:r>
            <a:endParaRPr lang="en-IN" sz="1400" b="1" dirty="0">
              <a:solidFill>
                <a:srgbClr val="00206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27" y="4203699"/>
            <a:ext cx="2250018" cy="21747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772" y="4203699"/>
            <a:ext cx="2881678" cy="21747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7013" y="4203699"/>
            <a:ext cx="3000839" cy="21766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97" y="792497"/>
            <a:ext cx="3714388" cy="252957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46620" y="4459155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 err="1" smtClean="0">
                <a:solidFill>
                  <a:srgbClr val="002060"/>
                </a:solidFill>
              </a:rPr>
              <a:t>FitFactor</a:t>
            </a:r>
            <a:r>
              <a:rPr lang="en-IN" sz="1100" b="1" dirty="0" smtClean="0">
                <a:solidFill>
                  <a:srgbClr val="002060"/>
                </a:solidFill>
              </a:rPr>
              <a:t> v/s Exercise</a:t>
            </a:r>
            <a:endParaRPr lang="en-IN" sz="1100" b="1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12406" y="6307217"/>
            <a:ext cx="120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Test Data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16816" y="6378416"/>
            <a:ext cx="238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Overall Fitment Test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4" r="16190"/>
          <a:stretch/>
        </p:blipFill>
        <p:spPr>
          <a:xfrm>
            <a:off x="8856617" y="3442192"/>
            <a:ext cx="3148236" cy="27060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345462" y="6243692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Prototype FT/LT Mk-II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55838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25"/>
            <a:ext cx="1353136" cy="11249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3136" y="424104"/>
            <a:ext cx="923415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rgbClr val="002060"/>
                </a:solidFill>
              </a:rPr>
              <a:t>Software development of Test Jig (Test Simulator) for ECU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4FD055C-9390-5B99-3A56-16D5ABAC3765}"/>
              </a:ext>
            </a:extLst>
          </p:cNvPr>
          <p:cNvSpPr txBox="1">
            <a:spLocks/>
          </p:cNvSpPr>
          <p:nvPr/>
        </p:nvSpPr>
        <p:spPr>
          <a:xfrm>
            <a:off x="11362476" y="143795"/>
            <a:ext cx="359834" cy="4803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2060"/>
                </a:solidFill>
              </a:rPr>
              <a:t>5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53" y="3305464"/>
            <a:ext cx="5410812" cy="3050268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291853" y="1226748"/>
            <a:ext cx="49024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solidFill>
                  <a:srgbClr val="FF0000"/>
                </a:solidFill>
              </a:rPr>
              <a:t>CAUSE OF INVENTION: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</a:rPr>
              <a:t>Electronic Control Unit (ECU) is the main computer of ILSS to interact and provide status information to the pilot.</a:t>
            </a:r>
          </a:p>
          <a:p>
            <a:pPr algn="just"/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</a:rPr>
              <a:t>In order to verify functional correctness of ECU  lab based test simulators needed to be designed.</a:t>
            </a:r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443902" y="4187108"/>
            <a:ext cx="5410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 smtClean="0">
                <a:solidFill>
                  <a:srgbClr val="FF0000"/>
                </a:solidFill>
              </a:rPr>
              <a:t>FUNCTIONS: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2060"/>
                </a:solidFill>
              </a:rPr>
              <a:t>Provides complete interface simulation for      functional testing of the </a:t>
            </a:r>
            <a:r>
              <a:rPr lang="en-US" sz="1600" dirty="0" smtClean="0">
                <a:solidFill>
                  <a:srgbClr val="002060"/>
                </a:solidFill>
              </a:rPr>
              <a:t>ECU.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</a:rPr>
              <a:t>Implementation of pilot MFD for more user friendly experience.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rgbClr val="002060"/>
                </a:solidFill>
              </a:rPr>
              <a:t>Software and hardware provisions for easy future reconfiguration.</a:t>
            </a:r>
            <a:endParaRPr lang="en-US" sz="1600" dirty="0">
              <a:solidFill>
                <a:srgbClr val="002060"/>
              </a:solidFill>
            </a:endParaRPr>
          </a:p>
        </p:txBody>
      </p:sp>
      <p:grpSp>
        <p:nvGrpSpPr>
          <p:cNvPr id="115" name="Group 13"/>
          <p:cNvGrpSpPr>
            <a:grpSpLocks/>
          </p:cNvGrpSpPr>
          <p:nvPr/>
        </p:nvGrpSpPr>
        <p:grpSpPr bwMode="auto">
          <a:xfrm>
            <a:off x="5994518" y="1146493"/>
            <a:ext cx="5609223" cy="2840560"/>
            <a:chOff x="3597230" y="457200"/>
            <a:chExt cx="5289644" cy="3185344"/>
          </a:xfrm>
        </p:grpSpPr>
        <p:pic>
          <p:nvPicPr>
            <p:cNvPr id="116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7230" y="457200"/>
              <a:ext cx="5289644" cy="3185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" name="AutoShape 8"/>
            <p:cNvSpPr>
              <a:spLocks noChangeArrowheads="1"/>
            </p:cNvSpPr>
            <p:nvPr/>
          </p:nvSpPr>
          <p:spPr bwMode="gray">
            <a:xfrm>
              <a:off x="3733747" y="3363764"/>
              <a:ext cx="2508304" cy="278780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rgbClr val="FFCC99"/>
              </a:solidFill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2060"/>
                  </a:solidFill>
                </a:rPr>
                <a:t>Testing of </a:t>
              </a:r>
              <a:r>
                <a:rPr lang="en-US" sz="1400" b="1" dirty="0" smtClean="0">
                  <a:solidFill>
                    <a:srgbClr val="002060"/>
                  </a:solidFill>
                </a:rPr>
                <a:t>ECU with  </a:t>
              </a:r>
              <a:r>
                <a:rPr lang="en-US" sz="1400" b="1" dirty="0">
                  <a:solidFill>
                    <a:srgbClr val="002060"/>
                  </a:solidFill>
                </a:rPr>
                <a:t>Test Rig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18259" y="6310766"/>
            <a:ext cx="275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Test Rig Block Diagram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16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7CC66-6AE4-881A-4115-D7B034F29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3251" y="132160"/>
            <a:ext cx="282043" cy="480364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23"/>
            <a:ext cx="1353136" cy="11249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3136" y="291456"/>
            <a:ext cx="923415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rgbClr val="002060"/>
                </a:solidFill>
              </a:rPr>
              <a:t>Software development of Test Jig (Test Simulator) for ECU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233" y="1231438"/>
            <a:ext cx="5821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u="sng" dirty="0" smtClean="0">
                <a:solidFill>
                  <a:srgbClr val="FF0000"/>
                </a:solidFill>
              </a:rPr>
              <a:t>MY CONTRIBUTIONS: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Rectification of  multiple software issues like:</a:t>
            </a:r>
          </a:p>
          <a:p>
            <a:pPr algn="just"/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002060"/>
                </a:solidFill>
              </a:rPr>
              <a:t>    Communication </a:t>
            </a:r>
            <a:r>
              <a:rPr lang="en-IN" sz="1600" dirty="0">
                <a:solidFill>
                  <a:srgbClr val="002060"/>
                </a:solidFill>
              </a:rPr>
              <a:t>Card installation</a:t>
            </a:r>
            <a:r>
              <a:rPr lang="en-IN" sz="1600" dirty="0" smtClean="0">
                <a:solidFill>
                  <a:srgbClr val="002060"/>
                </a:solidFill>
              </a:rPr>
              <a:t>.</a:t>
            </a:r>
          </a:p>
          <a:p>
            <a:pPr algn="just"/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2060"/>
                </a:solidFill>
              </a:rPr>
              <a:t>   </a:t>
            </a:r>
            <a:r>
              <a:rPr lang="en-IN" sz="1600" dirty="0" smtClean="0">
                <a:solidFill>
                  <a:srgbClr val="002060"/>
                </a:solidFill>
              </a:rPr>
              <a:t> </a:t>
            </a:r>
            <a:r>
              <a:rPr lang="en-IN" sz="1600" dirty="0">
                <a:solidFill>
                  <a:srgbClr val="002060"/>
                </a:solidFill>
              </a:rPr>
              <a:t>Implementation of Vk-7 switch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002060"/>
                </a:solidFill>
              </a:rPr>
              <a:t>    </a:t>
            </a:r>
            <a:r>
              <a:rPr lang="en-IN" sz="1600" dirty="0">
                <a:solidFill>
                  <a:srgbClr val="002060"/>
                </a:solidFill>
              </a:rPr>
              <a:t>Provisions for data logging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rgbClr val="002060"/>
              </a:solidFill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652" y="871928"/>
            <a:ext cx="1937538" cy="317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"/>
          <a:stretch/>
        </p:blipFill>
        <p:spPr>
          <a:xfrm>
            <a:off x="5513692" y="871928"/>
            <a:ext cx="4480381" cy="31918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01137" y="4379099"/>
            <a:ext cx="5522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rgbClr val="002060"/>
                </a:solidFill>
              </a:rPr>
              <a:t>Updated </a:t>
            </a:r>
            <a:r>
              <a:rPr lang="en-IN" sz="1600" dirty="0">
                <a:solidFill>
                  <a:srgbClr val="002060"/>
                </a:solidFill>
              </a:rPr>
              <a:t>parameters as per the latest </a:t>
            </a:r>
            <a:r>
              <a:rPr lang="en-IN" sz="1600" dirty="0" smtClean="0">
                <a:solidFill>
                  <a:srgbClr val="002060"/>
                </a:solidFill>
              </a:rPr>
              <a:t>IPD</a:t>
            </a:r>
          </a:p>
          <a:p>
            <a:pPr algn="just"/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rgbClr val="002060"/>
                </a:solidFill>
              </a:rPr>
              <a:t>Resolved ECU flickering </a:t>
            </a:r>
            <a:r>
              <a:rPr lang="en-IN" sz="1600" dirty="0">
                <a:solidFill>
                  <a:srgbClr val="002060"/>
                </a:solidFill>
              </a:rPr>
              <a:t>between multiple states of operation</a:t>
            </a:r>
            <a:r>
              <a:rPr lang="en-IN" sz="1600" dirty="0" smtClean="0">
                <a:solidFill>
                  <a:srgbClr val="002060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sz="1600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dirty="0">
                <a:solidFill>
                  <a:srgbClr val="002060"/>
                </a:solidFill>
              </a:rPr>
              <a:t>Alignment of dual channel communication line with that of actual A/c                              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600" dirty="0" smtClean="0">
                <a:solidFill>
                  <a:srgbClr val="002060"/>
                </a:solidFill>
              </a:rPr>
              <a:t>Proper </a:t>
            </a:r>
            <a:r>
              <a:rPr lang="en-IN" sz="1600" dirty="0">
                <a:solidFill>
                  <a:srgbClr val="002060"/>
                </a:solidFill>
              </a:rPr>
              <a:t>execution of exception handling</a:t>
            </a:r>
            <a:r>
              <a:rPr lang="en-IN" sz="1600" dirty="0" smtClean="0">
                <a:solidFill>
                  <a:srgbClr val="002060"/>
                </a:solidFill>
              </a:rPr>
              <a:t>.</a:t>
            </a:r>
            <a:endParaRPr lang="en-IN" sz="16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72397" y="3976631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rgbClr val="002060"/>
                </a:solidFill>
              </a:rPr>
              <a:t>ECU Parameters as per IPD</a:t>
            </a:r>
            <a:endParaRPr lang="en-IN" sz="1400" b="1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35" y="3460498"/>
            <a:ext cx="5242795" cy="30136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18365" y="6461366"/>
            <a:ext cx="1322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>
                <a:solidFill>
                  <a:srgbClr val="002060"/>
                </a:solidFill>
              </a:rPr>
              <a:t>Test data log </a:t>
            </a:r>
            <a:endParaRPr lang="en-IN" sz="1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5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239500" y="211202"/>
            <a:ext cx="434443" cy="480364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823"/>
            <a:ext cx="1353136" cy="1124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3136" y="291456"/>
            <a:ext cx="923415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 b="1" dirty="0">
                <a:solidFill>
                  <a:srgbClr val="002060"/>
                </a:solidFill>
              </a:rPr>
              <a:t>Software development of Test Jig (Test Simulator) for ECU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6568" y="1094100"/>
            <a:ext cx="5673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b="1" u="sng" dirty="0">
                <a:solidFill>
                  <a:srgbClr val="FF0000"/>
                </a:solidFill>
              </a:rPr>
              <a:t>MY CONTRIBUTIONS: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 smtClean="0">
                <a:solidFill>
                  <a:srgbClr val="002060"/>
                </a:solidFill>
              </a:rPr>
              <a:t>Designing </a:t>
            </a:r>
            <a:r>
              <a:rPr lang="en-IN" sz="1600" dirty="0">
                <a:solidFill>
                  <a:srgbClr val="002060"/>
                </a:solidFill>
              </a:rPr>
              <a:t>of O2 path check </a:t>
            </a:r>
            <a:r>
              <a:rPr lang="en-IN" sz="1600" dirty="0" smtClean="0">
                <a:solidFill>
                  <a:srgbClr val="002060"/>
                </a:solidFill>
              </a:rPr>
              <a:t>circuit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rgbClr val="002060"/>
                </a:solidFill>
              </a:rPr>
              <a:t>Interfacing of O2 path check </a:t>
            </a:r>
            <a:r>
              <a:rPr lang="en-IN" sz="1600" dirty="0" smtClean="0">
                <a:solidFill>
                  <a:srgbClr val="002060"/>
                </a:solidFill>
              </a:rPr>
              <a:t>PCB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rgbClr val="002060"/>
                </a:solidFill>
              </a:rPr>
              <a:t>Implementation real time responsive O2 </a:t>
            </a:r>
            <a:r>
              <a:rPr lang="en-IN" sz="1600" dirty="0" smtClean="0">
                <a:solidFill>
                  <a:srgbClr val="002060"/>
                </a:solidFill>
              </a:rPr>
              <a:t>MFD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rgbClr val="002060"/>
                </a:solidFill>
              </a:rPr>
              <a:t>Introduced GCS and LPOST mode of </a:t>
            </a:r>
            <a:r>
              <a:rPr lang="en-IN" sz="1600" dirty="0" smtClean="0">
                <a:solidFill>
                  <a:srgbClr val="002060"/>
                </a:solidFill>
              </a:rPr>
              <a:t>operation.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IN" sz="1600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1600" dirty="0">
                <a:solidFill>
                  <a:srgbClr val="002060"/>
                </a:solidFill>
              </a:rPr>
              <a:t>Performed simulation of functionality test through Software Test Document (STD) and ATP document.</a:t>
            </a:r>
          </a:p>
          <a:p>
            <a:endParaRPr lang="en-IN" sz="1600" dirty="0"/>
          </a:p>
          <a:p>
            <a:endParaRPr lang="en-IN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r="6137" b="13685"/>
          <a:stretch/>
        </p:blipFill>
        <p:spPr>
          <a:xfrm>
            <a:off x="4275748" y="3866923"/>
            <a:ext cx="5501640" cy="2758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t="28199"/>
          <a:stretch/>
        </p:blipFill>
        <p:spPr>
          <a:xfrm>
            <a:off x="556829" y="4011548"/>
            <a:ext cx="2306933" cy="2477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" r="1439"/>
          <a:stretch/>
        </p:blipFill>
        <p:spPr>
          <a:xfrm>
            <a:off x="6350000" y="773594"/>
            <a:ext cx="5650411" cy="30113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24883" y="3682257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Pilot MFD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41601" y="652234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O2 Path check Circuit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7525" y="64190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STD Manual</a:t>
            </a:r>
            <a:endParaRPr lang="en-IN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50005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8E51C-6FA8-41D1-2CB1-6C6F1121D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9296" y="165362"/>
            <a:ext cx="342004" cy="480364"/>
          </a:xfrm>
        </p:spPr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" y="0"/>
            <a:ext cx="1353136" cy="1124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2149" y="256797"/>
            <a:ext cx="9235898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Preparation of User Manual &amp; Animated Video Presentation for </a:t>
            </a:r>
            <a:r>
              <a:rPr lang="en-IN" sz="2000" b="1" dirty="0" smtClean="0">
                <a:solidFill>
                  <a:schemeClr val="accent1">
                    <a:lumMod val="75000"/>
                  </a:schemeClr>
                </a:solidFill>
              </a:rPr>
              <a:t>FT/LT </a:t>
            </a:r>
            <a:r>
              <a:rPr lang="en-IN" sz="2000" b="1" dirty="0">
                <a:solidFill>
                  <a:schemeClr val="accent1">
                    <a:lumMod val="75000"/>
                  </a:schemeClr>
                </a:solidFill>
              </a:rPr>
              <a:t>Mk-II: </a:t>
            </a:r>
            <a:endParaRPr lang="en-US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72" y="1170501"/>
            <a:ext cx="4906096" cy="31915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7118" y="3498597"/>
            <a:ext cx="6485013" cy="31149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07120" y="1124923"/>
            <a:ext cx="63800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u="sng" dirty="0" smtClean="0">
                <a:solidFill>
                  <a:srgbClr val="FF0000"/>
                </a:solidFill>
              </a:rPr>
              <a:t>MY CONTRIBUTIONS:</a:t>
            </a:r>
          </a:p>
          <a:p>
            <a:pPr algn="just"/>
            <a:endParaRPr lang="en-IN" b="1" u="sng" dirty="0" smtClean="0">
              <a:solidFill>
                <a:srgbClr val="FF00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Performed rigorous literature survey in order to validate the </a:t>
            </a:r>
            <a:r>
              <a:rPr lang="en-US" dirty="0" smtClean="0">
                <a:solidFill>
                  <a:srgbClr val="002060"/>
                </a:solidFill>
              </a:rPr>
              <a:t>contents to be included in the </a:t>
            </a:r>
            <a:r>
              <a:rPr lang="en-US" dirty="0">
                <a:solidFill>
                  <a:srgbClr val="002060"/>
                </a:solidFill>
              </a:rPr>
              <a:t>manual. </a:t>
            </a:r>
            <a:endParaRPr lang="en-US" dirty="0" smtClean="0">
              <a:solidFill>
                <a:srgbClr val="002060"/>
              </a:solidFill>
            </a:endParaRPr>
          </a:p>
          <a:p>
            <a:pPr algn="just"/>
            <a:endParaRPr lang="en-US" dirty="0" smtClean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</a:rPr>
              <a:t>Preparation of </a:t>
            </a:r>
            <a:r>
              <a:rPr lang="en-US" dirty="0">
                <a:solidFill>
                  <a:srgbClr val="002060"/>
                </a:solidFill>
              </a:rPr>
              <a:t>the draft for the literature content of the manual. 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472" y="4450077"/>
            <a:ext cx="4796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Performed regular checks and verification </a:t>
            </a:r>
            <a:r>
              <a:rPr lang="en-US" dirty="0" smtClean="0">
                <a:solidFill>
                  <a:srgbClr val="002060"/>
                </a:solidFill>
              </a:rPr>
              <a:t>and </a:t>
            </a:r>
            <a:r>
              <a:rPr lang="en-US" dirty="0">
                <a:solidFill>
                  <a:srgbClr val="002060"/>
                </a:solidFill>
              </a:rPr>
              <a:t>suggested necessary actions for content rectification. </a:t>
            </a:r>
            <a:endParaRPr lang="en-US" dirty="0" smtClean="0">
              <a:solidFill>
                <a:srgbClr val="002060"/>
              </a:solidFill>
            </a:endParaRPr>
          </a:p>
          <a:p>
            <a:pPr algn="just"/>
            <a:endParaRPr lang="en-US" dirty="0">
              <a:solidFill>
                <a:srgbClr val="00206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Took part into multiple discussion sessions </a:t>
            </a:r>
            <a:r>
              <a:rPr lang="en-US" dirty="0" smtClean="0">
                <a:solidFill>
                  <a:srgbClr val="002060"/>
                </a:solidFill>
              </a:rPr>
              <a:t>to </a:t>
            </a:r>
            <a:r>
              <a:rPr lang="en-US" dirty="0">
                <a:solidFill>
                  <a:srgbClr val="002060"/>
                </a:solidFill>
              </a:rPr>
              <a:t>guide them on how to proceed ahead with the animation video.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21261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67" b="97167" l="2667" r="97833">
                        <a14:foregroundMark x1="38667" y1="29167" x2="50333" y2="53500"/>
                        <a14:foregroundMark x1="46833" y1="42167" x2="62167" y2="57500"/>
                        <a14:foregroundMark x1="45000" y1="22500" x2="66333" y2="25000"/>
                        <a14:foregroundMark x1="67667" y1="26833" x2="79000" y2="44667"/>
                        <a14:foregroundMark x1="79000" y1="44000" x2="75500" y2="65667"/>
                        <a14:foregroundMark x1="54667" y1="50833" x2="52500" y2="77167"/>
                        <a14:foregroundMark x1="44000" y1="41167" x2="19000" y2="58667"/>
                        <a14:foregroundMark x1="55333" y1="50333" x2="77000" y2="36833"/>
                        <a14:foregroundMark x1="73667" y1="35500" x2="75500" y2="32667"/>
                        <a14:foregroundMark x1="75500" y1="33333" x2="76000" y2="30333"/>
                        <a14:foregroundMark x1="44667" y1="41000" x2="25833" y2="31500"/>
                        <a14:foregroundMark x1="35167" y1="36333" x2="19000" y2="45167"/>
                        <a14:foregroundMark x1="28000" y1="42000" x2="27333" y2="41500"/>
                        <a14:foregroundMark x1="24500" y1="37333" x2="24500" y2="37333"/>
                        <a14:foregroundMark x1="26667" y1="33667" x2="26667" y2="33667"/>
                        <a14:foregroundMark x1="32167" y1="30167" x2="32167" y2="30167"/>
                        <a14:foregroundMark x1="32000" y1="26833" x2="32000" y2="26833"/>
                        <a14:foregroundMark x1="32333" y1="26667" x2="32333" y2="26667"/>
                        <a14:foregroundMark x1="36500" y1="25500" x2="36500" y2="25500"/>
                        <a14:foregroundMark x1="37000" y1="25500" x2="37000" y2="25500"/>
                        <a14:foregroundMark x1="36333" y1="24167" x2="60167" y2="20833"/>
                        <a14:foregroundMark x1="46500" y1="19500" x2="22167" y2="34500"/>
                        <a14:foregroundMark x1="21333" y1="33833" x2="27500" y2="70000"/>
                        <a14:foregroundMark x1="27500" y1="70500" x2="49333" y2="80667"/>
                        <a14:foregroundMark x1="48000" y1="79667" x2="72833" y2="69500"/>
                        <a14:foregroundMark x1="74833" y1="69500" x2="53333" y2="80833"/>
                        <a14:foregroundMark x1="54000" y1="80833" x2="69667" y2="77000"/>
                        <a14:foregroundMark x1="67000" y1="79000" x2="45333" y2="82333"/>
                        <a14:foregroundMark x1="46333" y1="81833" x2="25000" y2="72500"/>
                        <a14:foregroundMark x1="34667" y1="75167" x2="16667" y2="50000"/>
                        <a14:foregroundMark x1="18500" y1="41500" x2="25667" y2="28333"/>
                        <a14:foregroundMark x1="32333" y1="26167" x2="69000" y2="35833"/>
                        <a14:foregroundMark x1="31000" y1="61667" x2="44667" y2="75167"/>
                        <a14:foregroundMark x1="56500" y1="72833" x2="75333" y2="65667"/>
                        <a14:foregroundMark x1="82000" y1="57167" x2="83833" y2="30500"/>
                        <a14:foregroundMark x1="61667" y1="25500" x2="78833" y2="29000"/>
                        <a14:foregroundMark x1="60500" y1="36833" x2="69000" y2="29167"/>
                        <a14:foregroundMark x1="64000" y1="19833" x2="38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51"/>
            <a:ext cx="1353136" cy="1124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3136" y="258802"/>
            <a:ext cx="10024398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IN" sz="2000" b="1" dirty="0">
                <a:solidFill>
                  <a:srgbClr val="002060"/>
                </a:solidFill>
              </a:rPr>
              <a:t>Additional Technical and Research activities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C38E51C-6FA8-41D1-2CB1-6C6F1121DBA4}"/>
              </a:ext>
            </a:extLst>
          </p:cNvPr>
          <p:cNvSpPr txBox="1">
            <a:spLocks/>
          </p:cNvSpPr>
          <p:nvPr/>
        </p:nvSpPr>
        <p:spPr>
          <a:xfrm>
            <a:off x="11329296" y="165362"/>
            <a:ext cx="342004" cy="4803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02060"/>
                </a:solidFill>
              </a:rPr>
              <a:t>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0" b="17776"/>
          <a:stretch/>
        </p:blipFill>
        <p:spPr>
          <a:xfrm>
            <a:off x="7951716" y="3979564"/>
            <a:ext cx="4079042" cy="2416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18" y="3979564"/>
            <a:ext cx="3426143" cy="24161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50668" y="639571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THEORITICAL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7860" y="639571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PRACTICAL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57677" y="952120"/>
            <a:ext cx="7542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 smtClean="0">
                <a:solidFill>
                  <a:srgbClr val="FF0000"/>
                </a:solidFill>
              </a:rPr>
              <a:t>OTHER RESEARCH CONTRIBUTIONS:</a:t>
            </a:r>
            <a:endParaRPr lang="en-IN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rgbClr val="002060"/>
                </a:solidFill>
              </a:rPr>
              <a:t>Succeeded in developing a new algorithm for NBC Fitment Testing</a:t>
            </a:r>
          </a:p>
          <a:p>
            <a:r>
              <a:rPr lang="en-IN" dirty="0">
                <a:solidFill>
                  <a:srgbClr val="002060"/>
                </a:solidFill>
              </a:rPr>
              <a:t> </a:t>
            </a:r>
            <a:r>
              <a:rPr lang="en-IN" dirty="0" smtClean="0">
                <a:solidFill>
                  <a:srgbClr val="002060"/>
                </a:solidFill>
              </a:rPr>
              <a:t>    i.e. Controlled Negative Pressure (CNP).</a:t>
            </a:r>
          </a:p>
          <a:p>
            <a:endParaRPr lang="en-IN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rgbClr val="002060"/>
                </a:solidFill>
              </a:rPr>
              <a:t>Performed transducer interfacing with the DAC system in High Altitude Chamber.</a:t>
            </a:r>
          </a:p>
          <a:p>
            <a:endParaRPr lang="en-IN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 smtClean="0">
                <a:solidFill>
                  <a:srgbClr val="002060"/>
                </a:solidFill>
              </a:rPr>
              <a:t>Preparation of design patent document of FT/LT Mk-II.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890" y="1314814"/>
            <a:ext cx="3861373" cy="41505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71455" y="4956805"/>
            <a:ext cx="960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2060"/>
                </a:solidFill>
              </a:rPr>
              <a:t>v</a:t>
            </a:r>
            <a:r>
              <a:rPr lang="en-IN" sz="2400" b="1" dirty="0" smtClean="0">
                <a:solidFill>
                  <a:srgbClr val="002060"/>
                </a:solidFill>
              </a:rPr>
              <a:t>/s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77627" y="3620113"/>
            <a:ext cx="434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CONTROLLED NEGATIVE PRESSURE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8218" y="5475309"/>
            <a:ext cx="19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PATENT DRAFT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47047" y="4057626"/>
            <a:ext cx="2196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rgbClr val="002060"/>
                </a:solidFill>
              </a:rPr>
              <a:t>Negative Pressure v/s Time</a:t>
            </a:r>
            <a:endParaRPr lang="en-IN" sz="1200" b="1" dirty="0">
              <a:solidFill>
                <a:srgbClr val="0020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36421" y="4035611"/>
            <a:ext cx="2179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>
                <a:solidFill>
                  <a:srgbClr val="002060"/>
                </a:solidFill>
              </a:rPr>
              <a:t>Negative Pressure v/s Time</a:t>
            </a:r>
            <a:endParaRPr lang="en-IN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75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TM45439525">
      <a:dk1>
        <a:srgbClr val="000000"/>
      </a:dk1>
      <a:lt1>
        <a:srgbClr val="FFFFFF"/>
      </a:lt1>
      <a:dk2>
        <a:srgbClr val="1F2D29"/>
      </a:dk2>
      <a:lt2>
        <a:srgbClr val="E6B32E"/>
      </a:lt2>
      <a:accent1>
        <a:srgbClr val="9F9CD8"/>
      </a:accent1>
      <a:accent2>
        <a:srgbClr val="ED95A2"/>
      </a:accent2>
      <a:accent3>
        <a:srgbClr val="8BB9E1"/>
      </a:accent3>
      <a:accent4>
        <a:srgbClr val="C33F51"/>
      </a:accent4>
      <a:accent5>
        <a:srgbClr val="004048"/>
      </a:accent5>
      <a:accent6>
        <a:srgbClr val="8EC0C1"/>
      </a:accent6>
      <a:hlink>
        <a:srgbClr val="6D9D9B"/>
      </a:hlink>
      <a:folHlink>
        <a:srgbClr val="6D8583"/>
      </a:folHlink>
    </a:clrScheme>
    <a:fontScheme name="Custom 116">
      <a:majorFont>
        <a:latin typeface="Kalinga"/>
        <a:ea typeface=""/>
        <a:cs typeface=""/>
      </a:majorFont>
      <a:minorFont>
        <a:latin typeface="Kalinga"/>
        <a:ea typeface=""/>
        <a:cs typeface="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439525_Win32_SL_V9" id="{1C1685F1-2AF6-4AF8-B809-5763D0E52941}" vid="{50BDB98F-F06A-48E8-BE85-F709AAFF09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4AB7AA-D5F0-4687-88B1-6639480A31D2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230e9df3-be65-4c73-a93b-d1236ebd677e"/>
    <ds:schemaRef ds:uri="71af3243-3dd4-4a8d-8c0d-dd76da1f02a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092A700-1F12-4B49-8B92-E46F65D7C5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FDAA3C-64F6-49B0-A318-A9CB7B15C2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1385</TotalTime>
  <Words>741</Words>
  <Application>Microsoft Office PowerPoint</Application>
  <PresentationFormat>Widescreen</PresentationFormat>
  <Paragraphs>143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Kalinga</vt:lpstr>
      <vt:lpstr>Wingdings</vt:lpstr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launch strategy</dc:title>
  <dc:creator>Debel ETG</dc:creator>
  <cp:lastModifiedBy>Debel ETG</cp:lastModifiedBy>
  <cp:revision>111</cp:revision>
  <dcterms:created xsi:type="dcterms:W3CDTF">2024-01-29T19:41:45Z</dcterms:created>
  <dcterms:modified xsi:type="dcterms:W3CDTF">2024-10-07T07:48:43Z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